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24" r:id="rId2"/>
    <p:sldId id="325" r:id="rId3"/>
    <p:sldId id="273" r:id="rId4"/>
    <p:sldId id="272" r:id="rId5"/>
    <p:sldId id="271" r:id="rId6"/>
    <p:sldId id="264" r:id="rId7"/>
    <p:sldId id="276" r:id="rId8"/>
    <p:sldId id="274" r:id="rId9"/>
    <p:sldId id="277" r:id="rId10"/>
    <p:sldId id="278" r:id="rId11"/>
    <p:sldId id="275" r:id="rId12"/>
    <p:sldId id="279" r:id="rId13"/>
    <p:sldId id="262" r:id="rId14"/>
    <p:sldId id="267" r:id="rId15"/>
    <p:sldId id="303" r:id="rId16"/>
    <p:sldId id="304" r:id="rId17"/>
    <p:sldId id="305" r:id="rId18"/>
    <p:sldId id="306" r:id="rId19"/>
    <p:sldId id="307" r:id="rId20"/>
    <p:sldId id="268" r:id="rId21"/>
    <p:sldId id="258" r:id="rId22"/>
    <p:sldId id="266" r:id="rId23"/>
    <p:sldId id="330" r:id="rId24"/>
    <p:sldId id="331" r:id="rId25"/>
    <p:sldId id="333" r:id="rId26"/>
    <p:sldId id="334" r:id="rId27"/>
    <p:sldId id="341" r:id="rId28"/>
    <p:sldId id="340" r:id="rId29"/>
    <p:sldId id="342" r:id="rId30"/>
    <p:sldId id="257" r:id="rId31"/>
    <p:sldId id="270" r:id="rId32"/>
    <p:sldId id="269" r:id="rId33"/>
    <p:sldId id="327" r:id="rId34"/>
    <p:sldId id="326" r:id="rId35"/>
    <p:sldId id="263" r:id="rId36"/>
    <p:sldId id="353" r:id="rId37"/>
    <p:sldId id="349" r:id="rId38"/>
    <p:sldId id="329" r:id="rId39"/>
    <p:sldId id="350" r:id="rId40"/>
    <p:sldId id="351" r:id="rId41"/>
    <p:sldId id="352" r:id="rId42"/>
    <p:sldId id="344" r:id="rId43"/>
    <p:sldId id="346" r:id="rId44"/>
    <p:sldId id="345" r:id="rId45"/>
    <p:sldId id="343" r:id="rId46"/>
    <p:sldId id="311" r:id="rId47"/>
    <p:sldId id="312" r:id="rId48"/>
    <p:sldId id="315" r:id="rId49"/>
    <p:sldId id="314" r:id="rId50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3028ED-65BF-44FA-A72F-B100F2D491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62ECD1-E62E-44D2-BD6E-C23817D563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tr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88F59C-D1F1-4EE7-8ADC-D4B22FA341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41682-996A-43AF-BD8C-83EE81A6653C}" type="datetimeFigureOut">
              <a:rPr lang="tr-TR" smtClean="0"/>
              <a:t>11.07.2021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22BF3F-13FB-4430-B4D9-BFDE14E03D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8A8593-15DE-4B1B-8AB3-8A3F2292FF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C455E-791B-4F21-AB89-67F0CABEDCC7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2857173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DE0563-7F70-4510-989B-9C780F385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94ADE6-16E6-45C1-8B59-DE9995DDCB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401E1C-57F9-4132-B90E-014890C97A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41682-996A-43AF-BD8C-83EE81A6653C}" type="datetimeFigureOut">
              <a:rPr lang="tr-TR" smtClean="0"/>
              <a:t>11.07.2021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8F73BF-8FAA-4DDF-A0E6-F1AD4796C9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66C1B7-722A-45B3-BB4D-45A9BB3254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C455E-791B-4F21-AB89-67F0CABEDCC7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3869369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62EEDF0-DECD-4B08-BC4A-BE510527B7D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F90D17B-FC76-4C50-953C-E314A69DD6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E585F8-A947-44C6-AE19-1EBB07AC0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41682-996A-43AF-BD8C-83EE81A6653C}" type="datetimeFigureOut">
              <a:rPr lang="tr-TR" smtClean="0"/>
              <a:t>11.07.2021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9D3532-15C4-49DF-A038-CCF04A385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0426F0-9AC1-4FD4-935C-43E53CAF07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C455E-791B-4F21-AB89-67F0CABEDCC7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2582556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6ECCA3-A7E3-428E-910F-17C7A898D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E818C8-E242-42FF-8DE6-9C3EDC87FA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23A0C5-5B74-468A-AD5E-2C7C40F271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41682-996A-43AF-BD8C-83EE81A6653C}" type="datetimeFigureOut">
              <a:rPr lang="tr-TR" smtClean="0"/>
              <a:t>11.07.2021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51F706-F3A8-45B4-A826-A44FC28792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5BC09E-2C57-4858-93A5-3286FE646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C455E-791B-4F21-AB89-67F0CABEDCC7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3110611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A0E18B-20B9-4B60-936B-14B1FBEE3C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22B3AF-CA0F-47C6-A2E4-EA280C6D7D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ACD1FE-0E6B-41A2-B69D-E8D6150598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41682-996A-43AF-BD8C-83EE81A6653C}" type="datetimeFigureOut">
              <a:rPr lang="tr-TR" smtClean="0"/>
              <a:t>11.07.2021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68B828-54C2-4918-9C1D-0C5D258E8A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182D3F-8707-4301-A51E-7BA4914CD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C455E-791B-4F21-AB89-67F0CABEDCC7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44947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B23599-71AC-47FB-96F3-ABB8C5C16A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53A295-DAED-44F5-B34E-F89E6A86C7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82E057-E96C-477D-BE7E-E063A62C0F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8F6270-653E-410F-8C10-EDB31A490A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41682-996A-43AF-BD8C-83EE81A6653C}" type="datetimeFigureOut">
              <a:rPr lang="tr-TR" smtClean="0"/>
              <a:t>11.07.2021</a:t>
            </a:fld>
            <a:endParaRPr lang="tr-T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28E533-802E-4A7D-898E-EC1569F767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5002F9-4A7A-47AF-BA26-B95537237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C455E-791B-4F21-AB89-67F0CABEDCC7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811227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B0A789-1CB9-4DE1-AA45-55DB50988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87C4E8-9D3F-4131-AF95-C9AE3B1AAD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856398-7B42-4326-9C7A-0B494842E2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096FE7-6FA3-4C3E-A91C-7B78380F8BA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0980510-6EBD-43A7-9AC2-B4153C2FC1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6462F24-F432-4621-8182-5A6CE22381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41682-996A-43AF-BD8C-83EE81A6653C}" type="datetimeFigureOut">
              <a:rPr lang="tr-TR" smtClean="0"/>
              <a:t>11.07.2021</a:t>
            </a:fld>
            <a:endParaRPr lang="tr-T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295E6E2-5380-4470-BC10-AD59380AF0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34DBB76-CC21-44A3-8129-D638376327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C455E-791B-4F21-AB89-67F0CABEDCC7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3046275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21603F-46E4-4B15-8665-D5791A2F1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CABE875-5914-4E5B-829C-5BEEB7578C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41682-996A-43AF-BD8C-83EE81A6653C}" type="datetimeFigureOut">
              <a:rPr lang="tr-TR" smtClean="0"/>
              <a:t>11.07.2021</a:t>
            </a:fld>
            <a:endParaRPr lang="tr-T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3BEB5E-7A8A-4938-934F-0AF5619DD7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440BCF-09A0-46BE-AFA7-A818D2E8D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C455E-791B-4F21-AB89-67F0CABEDCC7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7456355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0CFD5C-FB38-46F3-8504-76CC5B9555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41682-996A-43AF-BD8C-83EE81A6653C}" type="datetimeFigureOut">
              <a:rPr lang="tr-TR" smtClean="0"/>
              <a:t>11.07.2021</a:t>
            </a:fld>
            <a:endParaRPr lang="tr-T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BB0D599-30DE-4483-B338-A3178B474D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7CF8BC-C3A6-4A8C-BE06-DCC76D662E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C455E-791B-4F21-AB89-67F0CABEDCC7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5659242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B672F7-A3BE-4155-915D-B77A03B436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EFC9DA-ACF7-45C0-9A5F-76AAA771FE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E6C04A-B1F3-432B-B78E-D5CDE11853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72E75A-4165-44EF-91C4-ACB776FF04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41682-996A-43AF-BD8C-83EE81A6653C}" type="datetimeFigureOut">
              <a:rPr lang="tr-TR" smtClean="0"/>
              <a:t>11.07.2021</a:t>
            </a:fld>
            <a:endParaRPr lang="tr-T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5590F8-18FF-4FE6-9454-9CD2112D0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92DE6D-A751-4CCA-89D0-AAA53DBD2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C455E-791B-4F21-AB89-67F0CABEDCC7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0363897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F1E35-79E7-4450-B445-26FF653D34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F99E3A-8E22-4C48-97DA-61BDA031D3D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364EA8-C883-4B0B-B803-0C5F2D3BE0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406A10-8BF7-45FB-BFD7-BAA9A2AE31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41682-996A-43AF-BD8C-83EE81A6653C}" type="datetimeFigureOut">
              <a:rPr lang="tr-TR" smtClean="0"/>
              <a:t>11.07.2021</a:t>
            </a:fld>
            <a:endParaRPr lang="tr-T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DC60B8-ADB7-49B1-9349-E7986A10DE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593053-3559-47BF-9907-FA9D22E99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C455E-791B-4F21-AB89-67F0CABEDCC7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2802830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842B461-9650-4937-BD2B-099408B45A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B338C0-EAE6-48ED-9650-87E2331C6E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E7B088-DA4D-4381-B275-0F5DAA109BB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F41682-996A-43AF-BD8C-83EE81A6653C}" type="datetimeFigureOut">
              <a:rPr lang="tr-TR" smtClean="0"/>
              <a:t>11.07.2021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7C35D9-67C1-4D1D-B262-C63C29B5CC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1556E0-21FD-4B39-B833-53E83015C9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FC455E-791B-4F21-AB89-67F0CABEDCC7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7789455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s.facebook.com/docs/sharing/webmasters" TargetMode="External"/><Relationship Id="rId7" Type="http://schemas.openxmlformats.org/officeDocument/2006/relationships/image" Target="../media/image46.png"/><Relationship Id="rId2" Type="http://schemas.openxmlformats.org/officeDocument/2006/relationships/hyperlink" Target="https://developer.twitter.com/en/docs/twitter-for-websites/cards/guides/getting-started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microsoft.com/en-us/openspecs/ie_standards/ms-iedoco/380e2488-f5eb-4457-a07a-0cb1b6e4b4b5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56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52.jpg"/><Relationship Id="rId4" Type="http://schemas.openxmlformats.org/officeDocument/2006/relationships/image" Target="../media/image55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platform.html5.org/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7A6D1BAF-ED43-4B3B-9846-77887264EF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42651" y="419598"/>
            <a:ext cx="1310638" cy="131063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27B4D2B-F56A-4A02-803A-03878CC15A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0769" y="3615456"/>
            <a:ext cx="1832264" cy="146581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E3D8CC3-B536-4068-85B6-3A07DA8663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1326" y="3492584"/>
            <a:ext cx="1766606" cy="1046714"/>
          </a:xfrm>
          <a:prstGeom prst="rect">
            <a:avLst/>
          </a:prstGeom>
        </p:spPr>
      </p:pic>
      <p:pic>
        <p:nvPicPr>
          <p:cNvPr id="14" name="Content Placeholder 4">
            <a:extLst>
              <a:ext uri="{FF2B5EF4-FFF2-40B4-BE49-F238E27FC236}">
                <a16:creationId xmlns:a16="http://schemas.microsoft.com/office/drawing/2014/main" id="{31A1E6FF-6CC8-497B-8D17-0002EF2797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7496" y="5673607"/>
            <a:ext cx="1478031" cy="842549"/>
          </a:xfr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FFCA7F0-9CBE-46B6-963F-5F8AA52DAC5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7633" y="5216702"/>
            <a:ext cx="1714793" cy="171479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C6DC9EA-9C01-4BCF-B916-E24C74DFBC9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6642" y="591732"/>
            <a:ext cx="2228329" cy="1157017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BD1ED4CA-49C8-4CDF-883F-4BD18D74322A}"/>
              </a:ext>
            </a:extLst>
          </p:cNvPr>
          <p:cNvSpPr/>
          <p:nvPr/>
        </p:nvSpPr>
        <p:spPr>
          <a:xfrm>
            <a:off x="4339453" y="858506"/>
            <a:ext cx="4059833" cy="43581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37824BD-1363-4E84-AC21-47250521142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1825" y="2063387"/>
            <a:ext cx="1145111" cy="114511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EAE450B-A689-4A18-AF42-1E683DCB76F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61108" y="2124884"/>
            <a:ext cx="1391752" cy="102211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46F8A47-3C11-4819-B6E3-CE57B51FC13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3220" y="3554380"/>
            <a:ext cx="1532297" cy="793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784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FA355DB-F752-48AC-82DF-E39066A9F8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257" y="1533260"/>
            <a:ext cx="7773485" cy="3791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2691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8E1B92D-651E-47DF-8329-38A3454D87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5453" y="2043586"/>
            <a:ext cx="6935168" cy="3143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3979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7077C2D-5FFA-4603-8B70-E58E816143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53" y="5313285"/>
            <a:ext cx="2746160" cy="15447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B356AA1-F30B-40B1-B51B-76FFC2DF21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13" y="20252"/>
            <a:ext cx="3622829" cy="190198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D32BB13-094B-45F0-893B-3A147744E0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619736"/>
            <a:ext cx="3139694" cy="154471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854F268-884E-4A05-8562-4374D40E43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28971" y="2209424"/>
            <a:ext cx="9145276" cy="4620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4984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228EF9B-41E6-4A67-BEFA-07CBAFECD3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20361"/>
            <a:ext cx="7200533" cy="36376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2D2E861-8D49-40A0-B213-E553AF0194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2589" y="419457"/>
            <a:ext cx="4800626" cy="51062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2C2BCEA-2E7B-4195-BF5C-9483713217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8610" y="692458"/>
            <a:ext cx="2143125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5309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B389CD-02BD-4616-AB05-9D2E421D24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Editor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D90D1FA-1EDA-4B52-B1B3-3F6AA85F83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90528" y="5092060"/>
            <a:ext cx="3200847" cy="127652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A0FC0CF-D1BF-489A-819A-0F77D7DC06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0528" y="4396638"/>
            <a:ext cx="819264" cy="69542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A124FAE-6955-487C-8D9B-5D90A267A4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182" y="1509832"/>
            <a:ext cx="6152989" cy="249652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36F41C5-8010-4786-80DD-61C13D49B4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21590" y="181169"/>
            <a:ext cx="5270410" cy="21401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AA9EEAC-2DF0-4C42-8E4D-CB1F434411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465" y="5135531"/>
            <a:ext cx="5982535" cy="1619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275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A926793-8D1D-4C2F-8735-36D4F2DD5F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834" y="304364"/>
            <a:ext cx="10612331" cy="6249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8955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D9EB696-1B3A-4E01-9BB3-B82D38A4DF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834" y="332943"/>
            <a:ext cx="10612331" cy="6192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9558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1BDA610-6BA1-42D2-AEE1-6D9B250F6C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45" y="833075"/>
            <a:ext cx="12031754" cy="519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8713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9DC17E1-0415-453A-BAB3-5BD443E9A7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4521" y="2014340"/>
            <a:ext cx="7582958" cy="2829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4790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ED7C5DE-04C0-4EFD-B496-4197E95110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1026" y="1154426"/>
            <a:ext cx="7783011" cy="2276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7359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C8C804F3-8D5A-4F0C-9AEF-7225534CFF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7557" y="1988598"/>
            <a:ext cx="4450672" cy="541537"/>
          </a:xfrm>
        </p:spPr>
        <p:txBody>
          <a:bodyPr/>
          <a:lstStyle/>
          <a:p>
            <a:r>
              <a:rPr lang="tr-TR" dirty="0">
                <a:solidFill>
                  <a:schemeClr val="bg2">
                    <a:lumMod val="75000"/>
                  </a:schemeClr>
                </a:solidFill>
              </a:rPr>
              <a:t>Hyper Text Markup Language</a:t>
            </a:r>
          </a:p>
          <a:p>
            <a:endParaRPr lang="tr-T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BF8969-5A0F-4D9E-86F0-C711574403AE}"/>
              </a:ext>
            </a:extLst>
          </p:cNvPr>
          <p:cNvSpPr txBox="1"/>
          <p:nvPr/>
        </p:nvSpPr>
        <p:spPr>
          <a:xfrm>
            <a:off x="701336" y="824661"/>
            <a:ext cx="7474999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6000" dirty="0">
                <a:solidFill>
                  <a:schemeClr val="accent6"/>
                </a:solidFill>
              </a:rPr>
              <a:t>HTML</a:t>
            </a:r>
          </a:p>
          <a:p>
            <a:endParaRPr lang="tr-T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163AD7-BF3E-4713-8E82-80D90F42E5DA}"/>
              </a:ext>
            </a:extLst>
          </p:cNvPr>
          <p:cNvSpPr txBox="1"/>
          <p:nvPr/>
        </p:nvSpPr>
        <p:spPr>
          <a:xfrm>
            <a:off x="798990" y="2530135"/>
            <a:ext cx="1117698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000" b="1" i="0" dirty="0">
                <a:solidFill>
                  <a:schemeClr val="accent3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HTML</a:t>
            </a:r>
            <a:r>
              <a:rPr lang="en-US" sz="2000" b="0" i="0" dirty="0">
                <a:solidFill>
                  <a:schemeClr val="accent3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 (</a:t>
            </a:r>
            <a:r>
              <a:rPr lang="en-US" sz="2000" b="0" i="0" dirty="0" err="1">
                <a:solidFill>
                  <a:schemeClr val="accent3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HyperText</a:t>
            </a:r>
            <a:r>
              <a:rPr lang="en-US" sz="2000" b="0" i="0" dirty="0">
                <a:solidFill>
                  <a:schemeClr val="accent3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US" sz="2000" b="1" i="0" dirty="0">
                <a:solidFill>
                  <a:schemeClr val="accent3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Markup Language</a:t>
            </a:r>
            <a:r>
              <a:rPr lang="en-US" sz="2000" b="0" i="0" dirty="0">
                <a:solidFill>
                  <a:schemeClr val="accent3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) is the most basic building block of the Web.</a:t>
            </a:r>
            <a:endParaRPr lang="tr-TR" sz="2000" b="0" i="0" dirty="0">
              <a:solidFill>
                <a:schemeClr val="accent3">
                  <a:lumMod val="75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000" b="0" i="0" dirty="0">
                <a:solidFill>
                  <a:schemeClr val="accent3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It defines the meaning and structure of web content.</a:t>
            </a:r>
            <a:endParaRPr lang="tr-TR" sz="2000" dirty="0">
              <a:solidFill>
                <a:schemeClr val="accent3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38615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DAB6ED59-C4F5-4384-A839-1742DBC33FA2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2000" cy="68579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22416">
                  <a:extLst>
                    <a:ext uri="{9D8B030D-6E8A-4147-A177-3AD203B41FA5}">
                      <a16:colId xmlns:a16="http://schemas.microsoft.com/office/drawing/2014/main" val="60225883"/>
                    </a:ext>
                  </a:extLst>
                </a:gridCol>
                <a:gridCol w="7069584">
                  <a:extLst>
                    <a:ext uri="{9D8B030D-6E8A-4147-A177-3AD203B41FA5}">
                      <a16:colId xmlns:a16="http://schemas.microsoft.com/office/drawing/2014/main" val="2911313070"/>
                    </a:ext>
                  </a:extLst>
                </a:gridCol>
              </a:tblGrid>
              <a:tr h="6857999">
                <a:tc>
                  <a:txBody>
                    <a:bodyPr/>
                    <a:lstStyle/>
                    <a:p>
                      <a:endParaRPr lang="tr-TR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endParaRPr lang="tr-TR" dirty="0">
                        <a:solidFill>
                          <a:schemeClr val="bg2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6558729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1C2ECA04-25B6-40E1-83E7-D6CCFC40BBA9}"/>
              </a:ext>
            </a:extLst>
          </p:cNvPr>
          <p:cNvSpPr txBox="1"/>
          <p:nvPr/>
        </p:nvSpPr>
        <p:spPr>
          <a:xfrm>
            <a:off x="71021" y="319596"/>
            <a:ext cx="6223247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tr-TR" sz="4000" dirty="0">
              <a:solidFill>
                <a:schemeClr val="bg1"/>
              </a:solidFill>
            </a:endParaRPr>
          </a:p>
          <a:p>
            <a:endParaRPr lang="tr-TR" sz="4000" dirty="0">
              <a:solidFill>
                <a:schemeClr val="bg1"/>
              </a:solidFill>
            </a:endParaRPr>
          </a:p>
          <a:p>
            <a:endParaRPr lang="tr-TR" sz="4000" dirty="0">
              <a:solidFill>
                <a:schemeClr val="bg1"/>
              </a:solidFill>
            </a:endParaRPr>
          </a:p>
          <a:p>
            <a:endParaRPr lang="tr-TR" sz="4000" dirty="0">
              <a:solidFill>
                <a:schemeClr val="bg1"/>
              </a:solidFill>
            </a:endParaRPr>
          </a:p>
          <a:p>
            <a:endParaRPr lang="tr-TR" sz="4000" dirty="0">
              <a:solidFill>
                <a:schemeClr val="bg1"/>
              </a:solidFill>
            </a:endParaRPr>
          </a:p>
          <a:p>
            <a:endParaRPr lang="tr-TR" sz="4000" dirty="0">
              <a:solidFill>
                <a:schemeClr val="bg1"/>
              </a:solidFill>
            </a:endParaRPr>
          </a:p>
          <a:p>
            <a:endParaRPr lang="tr-TR" sz="4000" dirty="0">
              <a:solidFill>
                <a:schemeClr val="bg1"/>
              </a:solidFill>
            </a:endParaRPr>
          </a:p>
          <a:p>
            <a:endParaRPr lang="tr-TR" sz="4000" dirty="0">
              <a:solidFill>
                <a:schemeClr val="bg1"/>
              </a:solidFill>
            </a:endParaRPr>
          </a:p>
          <a:p>
            <a:r>
              <a:rPr lang="tr-TR" sz="4000" dirty="0">
                <a:solidFill>
                  <a:schemeClr val="bg1"/>
                </a:solidFill>
              </a:rPr>
              <a:t>KURULUM</a:t>
            </a:r>
          </a:p>
          <a:p>
            <a:endParaRPr lang="tr-T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50C55D-46A3-4496-95D8-8809B02EBD3D}"/>
              </a:ext>
            </a:extLst>
          </p:cNvPr>
          <p:cNvSpPr txBox="1"/>
          <p:nvPr/>
        </p:nvSpPr>
        <p:spPr>
          <a:xfrm>
            <a:off x="6915705" y="2272682"/>
            <a:ext cx="448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Visual studio code</a:t>
            </a:r>
          </a:p>
        </p:txBody>
      </p:sp>
    </p:spTree>
    <p:extLst>
      <p:ext uri="{BB962C8B-B14F-4D97-AF65-F5344CB8AC3E}">
        <p14:creationId xmlns:p14="http://schemas.microsoft.com/office/powerpoint/2010/main" val="19132869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98997A-F202-486F-8523-73858FF2CF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tr-TR" dirty="0"/>
              <a:t>       </a:t>
            </a:r>
          </a:p>
          <a:p>
            <a:pPr marL="0" indent="0">
              <a:buNone/>
            </a:pPr>
            <a:r>
              <a:rPr lang="tr-TR" dirty="0"/>
              <a:t>        https://developer.mozilla.org/en-US/docs/Web/HTML/Element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D66945-D980-4849-8A2A-16961073BB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2546" y="412168"/>
            <a:ext cx="2915057" cy="12574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E51EE30-81E3-4AC3-8AC8-66999EC217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9915" y="3386831"/>
            <a:ext cx="1200318" cy="84784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214A3F4-3D5D-4C4A-833A-FBD3F1DE71F3}"/>
              </a:ext>
            </a:extLst>
          </p:cNvPr>
          <p:cNvSpPr txBox="1"/>
          <p:nvPr/>
        </p:nvSpPr>
        <p:spPr>
          <a:xfrm>
            <a:off x="3062973" y="4651820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dirty="0"/>
              <a:t>https://www.w3schools.com/html/html_elements.asp</a:t>
            </a:r>
          </a:p>
        </p:txBody>
      </p:sp>
    </p:spTree>
    <p:extLst>
      <p:ext uri="{BB962C8B-B14F-4D97-AF65-F5344CB8AC3E}">
        <p14:creationId xmlns:p14="http://schemas.microsoft.com/office/powerpoint/2010/main" val="25061107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DAB6ED59-C4F5-4384-A839-1742DBC33FA2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2000" cy="68579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22416">
                  <a:extLst>
                    <a:ext uri="{9D8B030D-6E8A-4147-A177-3AD203B41FA5}">
                      <a16:colId xmlns:a16="http://schemas.microsoft.com/office/drawing/2014/main" val="60225883"/>
                    </a:ext>
                  </a:extLst>
                </a:gridCol>
                <a:gridCol w="7069584">
                  <a:extLst>
                    <a:ext uri="{9D8B030D-6E8A-4147-A177-3AD203B41FA5}">
                      <a16:colId xmlns:a16="http://schemas.microsoft.com/office/drawing/2014/main" val="2911313070"/>
                    </a:ext>
                  </a:extLst>
                </a:gridCol>
              </a:tblGrid>
              <a:tr h="6857999">
                <a:tc>
                  <a:txBody>
                    <a:bodyPr/>
                    <a:lstStyle/>
                    <a:p>
                      <a:endParaRPr lang="tr-TR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endParaRPr lang="tr-TR" dirty="0">
                        <a:solidFill>
                          <a:schemeClr val="bg2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6558729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1C2ECA04-25B6-40E1-83E7-D6CCFC40BBA9}"/>
              </a:ext>
            </a:extLst>
          </p:cNvPr>
          <p:cNvSpPr txBox="1"/>
          <p:nvPr/>
        </p:nvSpPr>
        <p:spPr>
          <a:xfrm>
            <a:off x="71021" y="319596"/>
            <a:ext cx="6223247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tr-TR" sz="4000" dirty="0">
              <a:solidFill>
                <a:schemeClr val="bg1"/>
              </a:solidFill>
            </a:endParaRPr>
          </a:p>
          <a:p>
            <a:endParaRPr lang="tr-TR" sz="4000" dirty="0">
              <a:solidFill>
                <a:schemeClr val="bg1"/>
              </a:solidFill>
            </a:endParaRPr>
          </a:p>
          <a:p>
            <a:endParaRPr lang="tr-TR" sz="4000" dirty="0">
              <a:solidFill>
                <a:schemeClr val="bg1"/>
              </a:solidFill>
            </a:endParaRPr>
          </a:p>
          <a:p>
            <a:endParaRPr lang="tr-TR" sz="4000" dirty="0">
              <a:solidFill>
                <a:schemeClr val="bg1"/>
              </a:solidFill>
            </a:endParaRPr>
          </a:p>
          <a:p>
            <a:endParaRPr lang="tr-TR" sz="4000" dirty="0">
              <a:solidFill>
                <a:schemeClr val="bg1"/>
              </a:solidFill>
            </a:endParaRPr>
          </a:p>
          <a:p>
            <a:endParaRPr lang="tr-TR" sz="4000" dirty="0">
              <a:solidFill>
                <a:schemeClr val="bg1"/>
              </a:solidFill>
            </a:endParaRPr>
          </a:p>
          <a:p>
            <a:endParaRPr lang="tr-TR" sz="4000" dirty="0">
              <a:solidFill>
                <a:schemeClr val="bg1"/>
              </a:solidFill>
            </a:endParaRPr>
          </a:p>
          <a:p>
            <a:endParaRPr lang="tr-TR" sz="4000" dirty="0">
              <a:solidFill>
                <a:schemeClr val="bg1"/>
              </a:solidFill>
            </a:endParaRPr>
          </a:p>
          <a:p>
            <a:r>
              <a:rPr lang="tr-TR" sz="4000" dirty="0">
                <a:solidFill>
                  <a:schemeClr val="bg1"/>
                </a:solidFill>
              </a:rPr>
              <a:t>UYGULAMALI</a:t>
            </a:r>
            <a:r>
              <a:rPr lang="tr-TR" sz="4000" dirty="0"/>
              <a:t> </a:t>
            </a:r>
            <a:r>
              <a:rPr lang="tr-TR" sz="4000" dirty="0">
                <a:solidFill>
                  <a:schemeClr val="bg1"/>
                </a:solidFill>
              </a:rPr>
              <a:t>ÇALIŞMA</a:t>
            </a:r>
          </a:p>
          <a:p>
            <a:endParaRPr lang="tr-T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50C55D-46A3-4496-95D8-8809B02EBD3D}"/>
              </a:ext>
            </a:extLst>
          </p:cNvPr>
          <p:cNvSpPr txBox="1"/>
          <p:nvPr/>
        </p:nvSpPr>
        <p:spPr>
          <a:xfrm>
            <a:off x="6915705" y="2272682"/>
            <a:ext cx="448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Genel elementleri tanıyalım</a:t>
            </a:r>
          </a:p>
        </p:txBody>
      </p:sp>
    </p:spTree>
    <p:extLst>
      <p:ext uri="{BB962C8B-B14F-4D97-AF65-F5344CB8AC3E}">
        <p14:creationId xmlns:p14="http://schemas.microsoft.com/office/powerpoint/2010/main" val="6893986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A187F70-965C-4C5E-A269-E039E5D4196B}"/>
              </a:ext>
            </a:extLst>
          </p:cNvPr>
          <p:cNvSpPr txBox="1"/>
          <p:nvPr/>
        </p:nvSpPr>
        <p:spPr>
          <a:xfrm>
            <a:off x="1033670" y="795130"/>
            <a:ext cx="1436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KAZANIMLAR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9D55B8-18C0-48BB-9FC9-2FBE2C9144BD}"/>
              </a:ext>
            </a:extLst>
          </p:cNvPr>
          <p:cNvSpPr txBox="1"/>
          <p:nvPr/>
        </p:nvSpPr>
        <p:spPr>
          <a:xfrm>
            <a:off x="3438939" y="1769165"/>
            <a:ext cx="637098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IDE kurulumunu yaptım</a:t>
            </a:r>
          </a:p>
          <a:p>
            <a:endParaRPr lang="tr-TR" dirty="0"/>
          </a:p>
          <a:p>
            <a:r>
              <a:rPr lang="tr-TR" dirty="0"/>
              <a:t>Live server eklentisinin kurulumunu yaptım</a:t>
            </a:r>
          </a:p>
          <a:p>
            <a:endParaRPr lang="tr-TR" dirty="0"/>
          </a:p>
          <a:p>
            <a:r>
              <a:rPr lang="tr-TR" dirty="0"/>
              <a:t>Html dökümanının genel yapısını biliyorum</a:t>
            </a:r>
          </a:p>
          <a:p>
            <a:endParaRPr lang="tr-TR" dirty="0"/>
          </a:p>
          <a:p>
            <a:r>
              <a:rPr lang="tr-TR" dirty="0"/>
              <a:t>Genel form elementleri ile denemeler </a:t>
            </a:r>
          </a:p>
          <a:p>
            <a:r>
              <a:rPr lang="tr-TR" dirty="0"/>
              <a:t>yapabiliyorum</a:t>
            </a:r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803C71D-E3D5-4225-9A06-7DC1EB06BB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7138" y="475584"/>
            <a:ext cx="4392802" cy="8463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968B4B2-5440-4DDE-B701-2DFDE36E42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0967" y="475584"/>
            <a:ext cx="1100223" cy="8353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441E618-2437-4F43-A731-C20BA09A01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869" y="4056238"/>
            <a:ext cx="4968848" cy="261650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1C64575-05CA-4FA0-8CD4-C6F7A40033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34519" y="2584174"/>
            <a:ext cx="3193385" cy="3798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419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61E9C935-2FEC-4EAA-BABA-9EC817C7F32A}"/>
              </a:ext>
            </a:extLst>
          </p:cNvPr>
          <p:cNvSpPr txBox="1"/>
          <p:nvPr/>
        </p:nvSpPr>
        <p:spPr>
          <a:xfrm>
            <a:off x="852256" y="470516"/>
            <a:ext cx="11339744" cy="61247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br>
              <a:rPr lang="tr-T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tr-T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tr-T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tr-T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tr-T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tr-T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tr-T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tr-T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"keywords"</a:t>
            </a:r>
            <a:r>
              <a:rPr lang="tr-T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tr-T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tr-T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tr-T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"your, tags"</a:t>
            </a:r>
            <a:r>
              <a:rPr lang="tr-T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tr-T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tr-T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tr-T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tr-T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tr-T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tr-T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tr-T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tr-T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"description"</a:t>
            </a:r>
            <a:r>
              <a:rPr lang="tr-T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tr-T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tr-T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tr-T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"150 words"</a:t>
            </a:r>
            <a:r>
              <a:rPr lang="tr-T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tr-T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tr-T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tr-T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tr-T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tr-T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tr-T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tr-T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tr-T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"subject"</a:t>
            </a:r>
            <a:r>
              <a:rPr lang="tr-T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tr-T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tr-T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tr-T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"your website's subject"</a:t>
            </a:r>
            <a:r>
              <a:rPr lang="tr-T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tr-T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tr-T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tr-T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tr-T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tr-T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tr-T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tr-T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tr-T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"copyright"</a:t>
            </a:r>
            <a:r>
              <a:rPr lang="tr-T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tr-T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tr-T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"company name"</a:t>
            </a:r>
            <a:r>
              <a:rPr lang="tr-T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tr-T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tr-T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tr-T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tr-T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tr-T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tr-T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tr-T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tr-T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"language"</a:t>
            </a:r>
            <a:r>
              <a:rPr lang="tr-T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tr-T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tr-T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tr-T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"ES"</a:t>
            </a:r>
            <a:r>
              <a:rPr lang="tr-T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tr-T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tr-T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tr-T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tr-T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tr-T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tr-T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tr-T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tr-T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"robots"</a:t>
            </a:r>
            <a:r>
              <a:rPr lang="tr-T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tr-T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tr-T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tr-T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"index,follow"</a:t>
            </a:r>
            <a:r>
              <a:rPr lang="tr-T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tr-T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tr-T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tr-T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tr-T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tr-T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tr-T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tr-T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tr-T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tr-T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"revised"</a:t>
            </a:r>
            <a:r>
              <a:rPr lang="tr-T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tr-T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tr-T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tr-T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"Sunday, July 18th, 2010, 5:15 pm"</a:t>
            </a:r>
            <a:r>
              <a:rPr lang="tr-T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tr-T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tr-T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tr-T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tr-T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tr-T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tr-T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tr-T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tr-T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tr-T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"abstract"</a:t>
            </a:r>
            <a:r>
              <a:rPr lang="tr-T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tr-T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tr-T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tr-T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tr-T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tr-T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tr-T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tr-T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tr-T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tr-T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tr-T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tr-T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tr-T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"topic"</a:t>
            </a:r>
            <a:r>
              <a:rPr lang="tr-T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tr-T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tr-T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tr-T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tr-T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tr-T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tr-T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tr-T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tr-T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tr-T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tr-T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tr-T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tr-T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"summary"</a:t>
            </a:r>
            <a:r>
              <a:rPr lang="tr-T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tr-T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tr-T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tr-T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tr-T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tr-T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tr-T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tr-T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tr-T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tr-T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tr-T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tr-T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tr-T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"Classification"</a:t>
            </a:r>
            <a:r>
              <a:rPr lang="tr-T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tr-T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tr-T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tr-T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"Business"</a:t>
            </a:r>
            <a:r>
              <a:rPr lang="tr-T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tr-T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tr-T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tr-T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tr-T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tr-T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tr-T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tr-T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tr-T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"author"</a:t>
            </a:r>
            <a:r>
              <a:rPr lang="tr-T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tr-T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tr-T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tr-T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"name, email@hotmail.com"</a:t>
            </a:r>
            <a:r>
              <a:rPr lang="tr-T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tr-T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tr-T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tr-T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tr-T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tr-T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tr-T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tr-T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tr-T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"designer"</a:t>
            </a:r>
            <a:r>
              <a:rPr lang="tr-T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tr-T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tr-T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tr-T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tr-T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tr-T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tr-T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tr-T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tr-T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tr-T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tr-T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tr-T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tr-T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"copyright"</a:t>
            </a:r>
            <a:r>
              <a:rPr lang="tr-T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tr-T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tr-T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tr-T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tr-T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tr-T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tr-T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tr-T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tr-T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tr-T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tr-T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tr-T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tr-T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"reply-to"</a:t>
            </a:r>
            <a:r>
              <a:rPr lang="tr-T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tr-T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tr-T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tr-T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"email@hotmail.com"</a:t>
            </a:r>
            <a:r>
              <a:rPr lang="tr-T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tr-T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tr-T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tr-T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tr-T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tr-T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tr-T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tr-T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tr-T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"owner"</a:t>
            </a:r>
            <a:r>
              <a:rPr lang="tr-T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tr-T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tr-T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tr-T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tr-T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tr-T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tr-T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tr-T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tr-T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tr-T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tr-T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tr-T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tr-T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"url"</a:t>
            </a:r>
            <a:r>
              <a:rPr lang="tr-T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tr-T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tr-T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tr-T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"http://www.websiteaddrress.com"</a:t>
            </a:r>
            <a:r>
              <a:rPr lang="tr-T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tr-T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tr-T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tr-T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tr-T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tr-T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tr-T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tr-T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tr-T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"identifier-URL"</a:t>
            </a:r>
            <a:r>
              <a:rPr lang="tr-T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tr-T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tr-T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tr-T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"http://www.websiteaddress.com"</a:t>
            </a:r>
            <a:r>
              <a:rPr lang="tr-T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tr-T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tr-T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tr-T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tr-T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tr-T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tr-T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tr-T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tr-T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"directory"</a:t>
            </a:r>
            <a:r>
              <a:rPr lang="tr-T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tr-T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tr-T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tr-T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"submission"</a:t>
            </a:r>
            <a:r>
              <a:rPr lang="tr-T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tr-T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tr-T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tr-T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tr-T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tr-T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tr-T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tr-T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tr-T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"category"</a:t>
            </a:r>
            <a:r>
              <a:rPr lang="tr-T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tr-T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tr-T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tr-T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tr-T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tr-T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tr-T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tr-T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tr-T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tr-T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tr-T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tr-T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tr-T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"coverage"</a:t>
            </a:r>
            <a:r>
              <a:rPr lang="tr-T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tr-T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tr-T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tr-T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"Worldwide"</a:t>
            </a:r>
            <a:r>
              <a:rPr lang="tr-T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tr-T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tr-T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tr-T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tr-T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tr-T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tr-T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tr-T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tr-T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"distribution"</a:t>
            </a:r>
            <a:r>
              <a:rPr lang="tr-T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tr-T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tr-T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tr-T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"Global"</a:t>
            </a:r>
            <a:r>
              <a:rPr lang="tr-T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tr-T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tr-T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tr-T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tr-T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tr-T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tr-T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tr-T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tr-T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"rating"</a:t>
            </a:r>
            <a:r>
              <a:rPr lang="tr-T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tr-T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tr-T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tr-T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"General"</a:t>
            </a:r>
            <a:r>
              <a:rPr lang="tr-T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tr-T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tr-T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tr-T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tr-T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tr-T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tr-T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tr-T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tr-T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"revisit-after"</a:t>
            </a:r>
            <a:r>
              <a:rPr lang="tr-T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tr-T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tr-T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tr-T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"7 days"</a:t>
            </a:r>
            <a:r>
              <a:rPr lang="tr-T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tr-T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tr-T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tr-T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tr-T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tr-T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tr-T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http-equiv</a:t>
            </a:r>
            <a:r>
              <a:rPr lang="tr-T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tr-T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"Expires"</a:t>
            </a:r>
            <a:r>
              <a:rPr lang="tr-T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tr-T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tr-T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tr-T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"0"</a:t>
            </a:r>
            <a:r>
              <a:rPr lang="tr-T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tr-T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tr-T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tr-T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tr-T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tr-T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tr-T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http-equiv</a:t>
            </a:r>
            <a:r>
              <a:rPr lang="tr-T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tr-T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"Pragma"</a:t>
            </a:r>
            <a:r>
              <a:rPr lang="tr-T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tr-T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tr-T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tr-T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"no-cache"</a:t>
            </a:r>
            <a:r>
              <a:rPr lang="tr-T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tr-T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tr-T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tr-T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tr-T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tr-T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tr-T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http-equiv</a:t>
            </a:r>
            <a:r>
              <a:rPr lang="tr-T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tr-T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"Cache-Control"</a:t>
            </a:r>
            <a:r>
              <a:rPr lang="tr-T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tr-T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tr-T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tr-T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"no-cache"</a:t>
            </a:r>
            <a:r>
              <a:rPr lang="tr-T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tr-T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47352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7692B67-B109-4470-9164-6DD388896214}"/>
              </a:ext>
            </a:extLst>
          </p:cNvPr>
          <p:cNvSpPr txBox="1"/>
          <p:nvPr/>
        </p:nvSpPr>
        <p:spPr>
          <a:xfrm>
            <a:off x="2147070" y="597182"/>
            <a:ext cx="85292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dirty="0">
                <a:hlinkClick r:id="rId2"/>
              </a:rPr>
              <a:t>https://developer.twitter.com/en/docs/twitter-for-websites/cards/guides/getting-started</a:t>
            </a:r>
            <a:endParaRPr lang="tr-T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1AFA90-9509-42F2-AD67-12B04B064AE3}"/>
              </a:ext>
            </a:extLst>
          </p:cNvPr>
          <p:cNvSpPr txBox="1"/>
          <p:nvPr/>
        </p:nvSpPr>
        <p:spPr>
          <a:xfrm>
            <a:off x="2147070" y="1954539"/>
            <a:ext cx="68779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dirty="0">
                <a:hlinkClick r:id="rId3"/>
              </a:rPr>
              <a:t>https://developers.facebook.com/docs/sharing/webmasters</a:t>
            </a:r>
            <a:endParaRPr lang="tr-TR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EC3FB6A-46BC-4022-8279-E2C21D71A9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9065" y="4890145"/>
            <a:ext cx="3591426" cy="1781424"/>
          </a:xfrm>
          <a:prstGeom prst="rect">
            <a:avLst/>
          </a:prstGeom>
        </p:spPr>
      </p:pic>
      <p:sp>
        <p:nvSpPr>
          <p:cNvPr id="10" name="Rectangle 2">
            <a:extLst>
              <a:ext uri="{FF2B5EF4-FFF2-40B4-BE49-F238E27FC236}">
                <a16:creationId xmlns:a16="http://schemas.microsoft.com/office/drawing/2014/main" id="{C4F5555C-6DC1-40D2-B4FF-D0650AA739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0819" y="3158892"/>
            <a:ext cx="12792723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tr-T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tr-T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tr-T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tr-T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tr-T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tr-T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tr-T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tr-T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tr-T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tr-T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tr-T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tr-T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property</a:t>
            </a:r>
            <a:r>
              <a:rPr lang="tr-T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tr-T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"og:title"</a:t>
            </a:r>
            <a:r>
              <a:rPr lang="tr-T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tr-T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tr-T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tr-T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"How to change the address bar color in Chrome, Firefox, Opera, Safari"</a:t>
            </a:r>
            <a:r>
              <a:rPr lang="tr-T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tr-T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tr-T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tr-T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tr-T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tr-T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tr-T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property</a:t>
            </a:r>
            <a:r>
              <a:rPr lang="tr-T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tr-T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"og:description"</a:t>
            </a:r>
            <a:r>
              <a:rPr lang="tr-T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tr-T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tr-T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tr-T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"How to change the address bar color in Chrome, Firefox, Opera, Safari"</a:t>
            </a:r>
            <a:r>
              <a:rPr lang="tr-T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tr-T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tr-T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tr-T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tr-T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tr-T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tr-T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property</a:t>
            </a:r>
            <a:r>
              <a:rPr lang="tr-T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tr-T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"og:url"</a:t>
            </a:r>
            <a:r>
              <a:rPr lang="tr-T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tr-T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tr-T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tr-T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"http://webdevelopmentscripts.com/64-how-to-change-the-address-bar-color-in-chrome-firefox-opera-safari"</a:t>
            </a:r>
            <a:r>
              <a:rPr lang="tr-T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tr-T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tr-T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tr-T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tr-T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tr-T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tr-T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property</a:t>
            </a:r>
            <a:r>
              <a:rPr lang="tr-T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tr-T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"og:image"</a:t>
            </a:r>
            <a:r>
              <a:rPr lang="tr-T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tr-T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tr-T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tr-T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"http://webdevelopmentscripts.com/post-images/685b-change-browser-address-bar-color-chrome-android.jpeg"</a:t>
            </a:r>
            <a:r>
              <a:rPr lang="tr-T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tr-T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tr-T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tr-T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tr-T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tr-T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tr-T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tr-T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tr-T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tr-T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tr-T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tr-T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endParaRPr lang="tr-T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tr-TR" altLang="tr-T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DD342FD-FA87-4BB3-A91F-30E42A4969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4500" y="552862"/>
            <a:ext cx="735823" cy="41365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DFE0596-CD1B-4DBA-BBD6-244594067F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7816" y="1829976"/>
            <a:ext cx="722507" cy="55896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0818287-A2ED-4B60-808A-D0EB509423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9921" y="2868947"/>
            <a:ext cx="604980" cy="579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1921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22ACF7F-61D5-492F-B35E-ED0E0C11BBA9}"/>
              </a:ext>
            </a:extLst>
          </p:cNvPr>
          <p:cNvSpPr txBox="1"/>
          <p:nvPr/>
        </p:nvSpPr>
        <p:spPr>
          <a:xfrm>
            <a:off x="603681" y="1988598"/>
            <a:ext cx="1044013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tr-T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tr-T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tr-T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http-equiv</a:t>
            </a:r>
            <a:r>
              <a:rPr lang="tr-T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tr-T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"cache-control"</a:t>
            </a:r>
            <a:r>
              <a:rPr lang="tr-T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tr-T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tr-T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tr-T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"max-age=0"</a:t>
            </a:r>
            <a:r>
              <a:rPr lang="tr-T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tr-T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tr-T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tr-T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tr-T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tr-T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tr-T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http-equiv</a:t>
            </a:r>
            <a:r>
              <a:rPr lang="tr-T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tr-T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"cache-control"</a:t>
            </a:r>
            <a:r>
              <a:rPr lang="tr-T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tr-T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tr-T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tr-T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"no-cache"</a:t>
            </a:r>
            <a:r>
              <a:rPr lang="tr-T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tr-T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tr-T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tr-T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tr-T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tr-T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tr-T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http-equiv</a:t>
            </a:r>
            <a:r>
              <a:rPr lang="tr-T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tr-T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"expires"</a:t>
            </a:r>
            <a:r>
              <a:rPr lang="tr-T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tr-T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tr-T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tr-T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"0"</a:t>
            </a:r>
            <a:r>
              <a:rPr lang="tr-T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tr-T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tr-T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tr-T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tr-T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tr-T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tr-T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http-equiv</a:t>
            </a:r>
            <a:r>
              <a:rPr lang="tr-T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tr-T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"expires"</a:t>
            </a:r>
            <a:r>
              <a:rPr lang="tr-T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tr-T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tr-T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tr-T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"Tue, 01 Jan 1980 1:00:00 GMT"</a:t>
            </a:r>
            <a:r>
              <a:rPr lang="tr-T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tr-T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tr-T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tr-T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tr-T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tr-T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tr-T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http-equiv</a:t>
            </a:r>
            <a:r>
              <a:rPr lang="tr-T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tr-T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"pragma"</a:t>
            </a:r>
            <a:r>
              <a:rPr lang="tr-T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tr-T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tr-T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tr-T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"no-cache"</a:t>
            </a:r>
            <a:r>
              <a:rPr lang="tr-T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tr-T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tr-T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23263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040AE7C-5B6E-4976-A2B6-AA8E2AA10698}"/>
              </a:ext>
            </a:extLst>
          </p:cNvPr>
          <p:cNvSpPr txBox="1"/>
          <p:nvPr/>
        </p:nvSpPr>
        <p:spPr>
          <a:xfrm>
            <a:off x="2024109" y="3204839"/>
            <a:ext cx="71176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tr-T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tr-T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tr-T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charset</a:t>
            </a:r>
            <a:r>
              <a:rPr lang="tr-T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tr-T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"utf-8"</a:t>
            </a:r>
            <a:r>
              <a:rPr lang="tr-T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tr-T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23970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A9820BA-3AD0-4FFC-AF35-0952AA124F56}"/>
              </a:ext>
            </a:extLst>
          </p:cNvPr>
          <p:cNvSpPr txBox="1"/>
          <p:nvPr/>
        </p:nvSpPr>
        <p:spPr>
          <a:xfrm>
            <a:off x="781235" y="1819922"/>
            <a:ext cx="11265763" cy="9588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"viewport"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"width=device-width, initial-scale=1.0, maximum-scale=1.0, user-scalable=no"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0340576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191FF06-B147-4E31-9962-F98667C40152}"/>
              </a:ext>
            </a:extLst>
          </p:cNvPr>
          <p:cNvSpPr txBox="1"/>
          <p:nvPr/>
        </p:nvSpPr>
        <p:spPr>
          <a:xfrm>
            <a:off x="159797" y="2512381"/>
            <a:ext cx="114965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dirty="0"/>
              <a:t>https://docs.microsoft.com/en-us/openspecs/ie_standards/ms-iedoco/</a:t>
            </a:r>
            <a:r>
              <a:rPr lang="tr-TR" dirty="0">
                <a:hlinkClick r:id="rId2"/>
              </a:rPr>
              <a:t>380e2488-f5eb-4457-a07a-0cb1b6e4b4b5</a:t>
            </a:r>
            <a:endParaRPr lang="tr-T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F161B5-2272-4D39-9B99-49535116BC35}"/>
              </a:ext>
            </a:extLst>
          </p:cNvPr>
          <p:cNvSpPr txBox="1"/>
          <p:nvPr/>
        </p:nvSpPr>
        <p:spPr>
          <a:xfrm>
            <a:off x="674703" y="1243743"/>
            <a:ext cx="113634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tr-T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tr-T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tr-T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http-equiv</a:t>
            </a:r>
            <a:r>
              <a:rPr lang="tr-T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tr-T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"X-UA-Compatible"</a:t>
            </a:r>
            <a:r>
              <a:rPr lang="tr-T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tr-T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tr-T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tr-T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"IE=9; IE=8; IE=7"</a:t>
            </a:r>
            <a:r>
              <a:rPr lang="tr-T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tr-T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tr-T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81493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4B771A8-51A5-4224-9842-9E9D70A5DD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5761" y="2305599"/>
            <a:ext cx="8240275" cy="34009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BCA1249-0F76-4A6D-97C1-D88158B841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045" y="734176"/>
            <a:ext cx="10459910" cy="1838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0417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854A50-811A-42D5-A410-6B18FC8FCC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50416"/>
            <a:ext cx="10515600" cy="5626547"/>
          </a:xfrm>
        </p:spPr>
        <p:txBody>
          <a:bodyPr/>
          <a:lstStyle/>
          <a:p>
            <a:pPr marL="0" indent="0">
              <a:buNone/>
            </a:pPr>
            <a:endParaRPr lang="tr-TR" b="1" i="0" dirty="0">
              <a:solidFill>
                <a:srgbClr val="7030A0"/>
              </a:solidFill>
              <a:effectLst/>
              <a:latin typeface="arial" panose="020B0604020202020204" pitchFamily="34" charset="0"/>
            </a:endParaRPr>
          </a:p>
          <a:p>
            <a:pPr marL="0" indent="0">
              <a:buNone/>
            </a:pPr>
            <a:endParaRPr lang="tr-TR" b="1" dirty="0">
              <a:solidFill>
                <a:srgbClr val="7030A0"/>
              </a:solidFill>
              <a:latin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656003-C3A9-41C0-A33F-0065FF9ABC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4968" y="1294397"/>
            <a:ext cx="7802064" cy="3115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8416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72D9A5C-0570-4B4F-9517-C13FF1605E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012" y="654334"/>
            <a:ext cx="11108496" cy="595451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CE71BCA-54C1-40FA-B0B5-A2371158788B}"/>
              </a:ext>
            </a:extLst>
          </p:cNvPr>
          <p:cNvSpPr txBox="1"/>
          <p:nvPr/>
        </p:nvSpPr>
        <p:spPr>
          <a:xfrm>
            <a:off x="1296140" y="310718"/>
            <a:ext cx="3231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New Elements</a:t>
            </a:r>
          </a:p>
        </p:txBody>
      </p:sp>
    </p:spTree>
    <p:extLst>
      <p:ext uri="{BB962C8B-B14F-4D97-AF65-F5344CB8AC3E}">
        <p14:creationId xmlns:p14="http://schemas.microsoft.com/office/powerpoint/2010/main" val="5143069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4909E75-D19F-4325-AC95-589FB0E3CD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437" y="1214023"/>
            <a:ext cx="8285351" cy="46905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551EC8B-9383-4252-9C9B-23A82FFF0E2B}"/>
              </a:ext>
            </a:extLst>
          </p:cNvPr>
          <p:cNvSpPr txBox="1"/>
          <p:nvPr/>
        </p:nvSpPr>
        <p:spPr>
          <a:xfrm>
            <a:off x="1500326" y="443883"/>
            <a:ext cx="38617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Semantic Elements</a:t>
            </a:r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5916985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2B52B60-13C1-475D-A242-3977D7E0AD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4256" y="1476102"/>
            <a:ext cx="9583487" cy="3905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5547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A6F616B-0FEB-48A1-AA87-3EA3596138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0731" y="2328709"/>
            <a:ext cx="7430537" cy="2200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6290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9C9668A9-3089-444B-9D7B-A3C7E4F242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665" y="478839"/>
            <a:ext cx="9996426" cy="5466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841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B04BDFE-3ED1-4EA6-AE92-7923ED9EF0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0763" y="1047489"/>
            <a:ext cx="5661237" cy="29654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11A09D0-D440-4B95-8CBB-3A26C6C087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930" y="1581995"/>
            <a:ext cx="3062796" cy="322319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AB49A0F-D942-4A8B-A196-924AE06B00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9556" y="0"/>
            <a:ext cx="3546444" cy="17328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F6D23C7-602A-4A21-9021-473814845A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2137" y="3933405"/>
            <a:ext cx="4978182" cy="272244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3BE3D9C-A126-4E0B-9098-F0F9112A88F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40" y="6064018"/>
            <a:ext cx="1532297" cy="79398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FBEE438-105A-454E-88F6-EF366FFBEE42}"/>
              </a:ext>
            </a:extLst>
          </p:cNvPr>
          <p:cNvSpPr txBox="1"/>
          <p:nvPr/>
        </p:nvSpPr>
        <p:spPr>
          <a:xfrm>
            <a:off x="203000" y="1249010"/>
            <a:ext cx="38617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Semantic Elements</a:t>
            </a:r>
          </a:p>
          <a:p>
            <a:endParaRPr lang="tr-TR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F0F7A93-1A88-4419-BB46-337324512653}"/>
              </a:ext>
            </a:extLst>
          </p:cNvPr>
          <p:cNvSpPr txBox="1"/>
          <p:nvPr/>
        </p:nvSpPr>
        <p:spPr>
          <a:xfrm>
            <a:off x="5985799" y="-33946"/>
            <a:ext cx="609452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9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tr-T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tr-TR" sz="9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tr-TR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tr-TR" sz="9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tr-T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tr-TR" sz="9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tr-TR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tr-TR" sz="9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tr-T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tr-T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tr-T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property</a:t>
            </a:r>
            <a:r>
              <a:rPr lang="tr-T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tr-TR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"og:title"</a:t>
            </a:r>
            <a:r>
              <a:rPr lang="tr-T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tr-T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tr-T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tr-TR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"How to change the address bar color in Chrome, Firefox, Opera, Safari"</a:t>
            </a:r>
            <a:r>
              <a:rPr lang="tr-T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tr-TR" sz="9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tr-TR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tr-TR" sz="9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tr-T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tr-T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tr-T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property</a:t>
            </a:r>
            <a:r>
              <a:rPr lang="tr-T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tr-TR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"og:description"</a:t>
            </a:r>
            <a:r>
              <a:rPr lang="tr-T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tr-T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tr-T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tr-TR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"How to change the address bar color in Chrome, Firefox, Opera, Safari"</a:t>
            </a:r>
            <a:r>
              <a:rPr lang="tr-T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tr-TR" sz="9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tr-TR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tr-TR" sz="9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tr-T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tr-T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tr-T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property</a:t>
            </a:r>
            <a:r>
              <a:rPr lang="tr-T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tr-TR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"og:url"</a:t>
            </a:r>
            <a:r>
              <a:rPr lang="tr-T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tr-T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tr-T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tr-TR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"http://webdevelopmentscripts.com/64-how-to-change-the-address-bar-color-in-chrome-firefox-opera-safari"</a:t>
            </a:r>
            <a:r>
              <a:rPr lang="tr-T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tr-TR" sz="9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tr-TR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tr-TR" sz="9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tr-T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tr-T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tr-T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property</a:t>
            </a:r>
            <a:r>
              <a:rPr lang="tr-T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tr-TR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"og:image"</a:t>
            </a:r>
            <a:r>
              <a:rPr lang="tr-T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tr-T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tr-T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tr-TR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"http://webdevelopmentscripts.com/post-images/685b-change-browser-address-bar-color-chrome-android.jpeg"</a:t>
            </a:r>
            <a:r>
              <a:rPr lang="tr-T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tr-TR" sz="9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tr-TR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tr-TR" sz="9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tr-T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tr-TR" sz="9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tr-TR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tr-TR" sz="9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tr-T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tr-TR" sz="9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tr-TR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82692D1-295C-4CAE-9D0B-2697DB9C2D2F}"/>
              </a:ext>
            </a:extLst>
          </p:cNvPr>
          <p:cNvSpPr txBox="1"/>
          <p:nvPr/>
        </p:nvSpPr>
        <p:spPr>
          <a:xfrm>
            <a:off x="3543301" y="3244334"/>
            <a:ext cx="71176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tr-T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tr-T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tr-T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charset</a:t>
            </a:r>
            <a:r>
              <a:rPr lang="tr-T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tr-T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"utf-8"</a:t>
            </a:r>
            <a:r>
              <a:rPr lang="tr-T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tr-T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ED940B1-7DD3-40B8-B635-FA94DDE2DCEB}"/>
              </a:ext>
            </a:extLst>
          </p:cNvPr>
          <p:cNvSpPr txBox="1"/>
          <p:nvPr/>
        </p:nvSpPr>
        <p:spPr>
          <a:xfrm>
            <a:off x="3160928" y="3733350"/>
            <a:ext cx="609452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"viewport"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"width=device-width, initial-scale=1.0, maximum-scale=1.0, user-scalable=no"</a:t>
            </a:r>
            <a:r>
              <a:rPr lang="en-US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CC59397-6466-455C-AD53-ADBC3D53233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0308741">
            <a:off x="3076159" y="4898282"/>
            <a:ext cx="5015032" cy="98914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AFA4FED-A3AB-46BD-B135-62262A4E1488}"/>
              </a:ext>
            </a:extLst>
          </p:cNvPr>
          <p:cNvSpPr txBox="1"/>
          <p:nvPr/>
        </p:nvSpPr>
        <p:spPr>
          <a:xfrm rot="19500488">
            <a:off x="865328" y="276807"/>
            <a:ext cx="2038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***Cache</a:t>
            </a:r>
          </a:p>
        </p:txBody>
      </p:sp>
    </p:spTree>
    <p:extLst>
      <p:ext uri="{BB962C8B-B14F-4D97-AF65-F5344CB8AC3E}">
        <p14:creationId xmlns:p14="http://schemas.microsoft.com/office/powerpoint/2010/main" val="27782237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20CBE69-39E6-4DF5-969C-07E227973D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9067" y="1329259"/>
            <a:ext cx="6620799" cy="3134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8404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EEE4243-3684-4265-A1A2-3FB138644D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7061" y="0"/>
            <a:ext cx="68778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39081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4815240-98DE-429F-9FF8-8D719B9EEDDA}"/>
              </a:ext>
            </a:extLst>
          </p:cNvPr>
          <p:cNvSpPr txBox="1"/>
          <p:nvPr/>
        </p:nvSpPr>
        <p:spPr>
          <a:xfrm>
            <a:off x="1706643" y="273263"/>
            <a:ext cx="60945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333333"/>
                </a:solidFill>
                <a:effectLst/>
                <a:latin typeface="Josefin Sans"/>
              </a:rPr>
              <a:t>CSS Universal Selector,</a:t>
            </a:r>
            <a:endParaRPr lang="tr-TR" b="0" i="0" dirty="0">
              <a:solidFill>
                <a:srgbClr val="333333"/>
              </a:solidFill>
              <a:effectLst/>
              <a:latin typeface="Josefin Sans"/>
            </a:endParaRPr>
          </a:p>
          <a:p>
            <a:r>
              <a:rPr lang="en-US" b="0" i="0" dirty="0">
                <a:solidFill>
                  <a:srgbClr val="333333"/>
                </a:solidFill>
                <a:effectLst/>
                <a:latin typeface="Josefin Sans"/>
              </a:rPr>
              <a:t>.</a:t>
            </a:r>
            <a:endParaRPr lang="tr-TR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189BA1A-6E88-41B1-9FAA-69CEAEB4E2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157" y="4342585"/>
            <a:ext cx="4105848" cy="106694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C0217A7-5DAD-49E6-BB48-A1E92D4D6539}"/>
              </a:ext>
            </a:extLst>
          </p:cNvPr>
          <p:cNvSpPr txBox="1"/>
          <p:nvPr/>
        </p:nvSpPr>
        <p:spPr>
          <a:xfrm>
            <a:off x="898864" y="3973253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333333"/>
                </a:solidFill>
                <a:effectLst/>
                <a:latin typeface="Josefin Sans"/>
              </a:rPr>
              <a:t>CSS Group Selector</a:t>
            </a:r>
            <a:endParaRPr lang="tr-TR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30923FE-F699-4BFE-92B0-6FC8C15F86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721" y="1402737"/>
            <a:ext cx="3658111" cy="114316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80E8345-99B4-4B3B-8E38-0C1B54C0E03B}"/>
              </a:ext>
            </a:extLst>
          </p:cNvPr>
          <p:cNvSpPr txBox="1"/>
          <p:nvPr/>
        </p:nvSpPr>
        <p:spPr>
          <a:xfrm>
            <a:off x="6014425" y="3744883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333333"/>
                </a:solidFill>
                <a:effectLst/>
                <a:latin typeface="Josefin Sans"/>
              </a:rPr>
              <a:t>CSS Element Selector</a:t>
            </a:r>
            <a:endParaRPr lang="tr-TR" b="0" i="0" dirty="0">
              <a:solidFill>
                <a:srgbClr val="333333"/>
              </a:solidFill>
              <a:effectLst/>
              <a:latin typeface="Josefin San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97758B4-8D5D-4748-BD9A-B3CE0D6D1440}"/>
              </a:ext>
            </a:extLst>
          </p:cNvPr>
          <p:cNvSpPr txBox="1"/>
          <p:nvPr/>
        </p:nvSpPr>
        <p:spPr>
          <a:xfrm>
            <a:off x="9717745" y="884494"/>
            <a:ext cx="60944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333333"/>
                </a:solidFill>
                <a:effectLst/>
                <a:latin typeface="Josefin Sans"/>
              </a:rPr>
              <a:t>CSS Id Selector,</a:t>
            </a:r>
            <a:endParaRPr lang="tr-TR" b="0" i="0" dirty="0">
              <a:solidFill>
                <a:srgbClr val="333333"/>
              </a:solidFill>
              <a:effectLst/>
              <a:latin typeface="Josefin Sans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6A54F5E-A018-4A51-9973-41D4C1E3F0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3647" y="4198219"/>
            <a:ext cx="8430802" cy="32389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74AB031-74E9-4F3C-870B-14202A26CA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7887" y="2187197"/>
            <a:ext cx="2476846" cy="111458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EFEEC2A9-9603-46D0-9C48-8AD67315BE9D}"/>
              </a:ext>
            </a:extLst>
          </p:cNvPr>
          <p:cNvSpPr txBox="1"/>
          <p:nvPr/>
        </p:nvSpPr>
        <p:spPr>
          <a:xfrm>
            <a:off x="806958" y="1789651"/>
            <a:ext cx="37978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333333"/>
                </a:solidFill>
                <a:effectLst/>
                <a:latin typeface="Josefin Sans"/>
              </a:rPr>
              <a:t>CSS Class Selector,</a:t>
            </a:r>
            <a:endParaRPr lang="tr-TR" b="0" i="0" dirty="0">
              <a:solidFill>
                <a:srgbClr val="333333"/>
              </a:solidFill>
              <a:effectLst/>
              <a:latin typeface="Josefin Sans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B5598F3-D7A9-438F-8FE4-8F9F89B0D9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06643" y="555629"/>
            <a:ext cx="3029373" cy="118126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6BC35A8-77DF-49E3-BD4F-A1598DC5C9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62066" y="273263"/>
            <a:ext cx="2705478" cy="3248478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0893D8D7-90EE-48C2-A9EC-41F8D80C5089}"/>
              </a:ext>
            </a:extLst>
          </p:cNvPr>
          <p:cNvSpPr txBox="1"/>
          <p:nvPr/>
        </p:nvSpPr>
        <p:spPr>
          <a:xfrm>
            <a:off x="5095005" y="93734"/>
            <a:ext cx="60944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333333"/>
                </a:solidFill>
                <a:effectLst/>
                <a:latin typeface="Josefin Sans"/>
              </a:rPr>
              <a:t>CSS </a:t>
            </a:r>
            <a:r>
              <a:rPr lang="tr-TR" b="0" i="0" dirty="0">
                <a:solidFill>
                  <a:srgbClr val="333333"/>
                </a:solidFill>
                <a:effectLst/>
                <a:latin typeface="Josefin Sans"/>
              </a:rPr>
              <a:t>Attiribute</a:t>
            </a:r>
            <a:r>
              <a:rPr lang="en-US" b="0" i="0" dirty="0">
                <a:solidFill>
                  <a:srgbClr val="333333"/>
                </a:solidFill>
                <a:effectLst/>
                <a:latin typeface="Josefin Sans"/>
              </a:rPr>
              <a:t> Selector,</a:t>
            </a:r>
            <a:endParaRPr lang="tr-TR" b="0" i="0" dirty="0">
              <a:solidFill>
                <a:srgbClr val="333333"/>
              </a:solidFill>
              <a:effectLst/>
              <a:latin typeface="Josefin Sans"/>
            </a:endParaRPr>
          </a:p>
        </p:txBody>
      </p:sp>
    </p:spTree>
    <p:extLst>
      <p:ext uri="{BB962C8B-B14F-4D97-AF65-F5344CB8AC3E}">
        <p14:creationId xmlns:p14="http://schemas.microsoft.com/office/powerpoint/2010/main" val="32956852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35D2F03-7127-415F-84AB-4C127E5175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8244" y="122528"/>
            <a:ext cx="8995063" cy="53343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328D91D-F5AA-465A-B7D2-C3BB392C95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3689" y="5563422"/>
            <a:ext cx="6501029" cy="1294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00470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965206A-AC7E-409B-AF30-D25808F6A7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446" y="2090938"/>
            <a:ext cx="3153215" cy="175284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14CD15A-986F-4673-BB27-91F9CA981F2A}"/>
              </a:ext>
            </a:extLst>
          </p:cNvPr>
          <p:cNvSpPr txBox="1"/>
          <p:nvPr/>
        </p:nvSpPr>
        <p:spPr>
          <a:xfrm>
            <a:off x="5521911" y="1444607"/>
            <a:ext cx="45986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Div~p </a:t>
            </a:r>
            <a:r>
              <a:rPr lang="tr-TR" dirty="0">
                <a:sym typeface="Wingdings" panose="05000000000000000000" pitchFamily="2" charset="2"/>
              </a:rPr>
              <a:t> div ile aynı dalde  sonraki aynı anneye bağlı p ler</a:t>
            </a:r>
            <a:endParaRPr lang="tr-T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C026BB-8BA8-4BA6-9092-22E7A7DEFC0F}"/>
              </a:ext>
            </a:extLst>
          </p:cNvPr>
          <p:cNvSpPr txBox="1"/>
          <p:nvPr/>
        </p:nvSpPr>
        <p:spPr>
          <a:xfrm>
            <a:off x="5521911" y="2503503"/>
            <a:ext cx="4163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Div p </a:t>
            </a:r>
            <a:r>
              <a:rPr lang="tr-TR" dirty="0">
                <a:sym typeface="Wingdings" panose="05000000000000000000" pitchFamily="2" charset="2"/>
              </a:rPr>
              <a:t> Div içinde bulunan tüm p ler</a:t>
            </a:r>
            <a:endParaRPr lang="tr-T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FF6F5B-50A5-4CAD-BB94-A29A5F089532}"/>
              </a:ext>
            </a:extLst>
          </p:cNvPr>
          <p:cNvSpPr txBox="1"/>
          <p:nvPr/>
        </p:nvSpPr>
        <p:spPr>
          <a:xfrm>
            <a:off x="5521911" y="3314914"/>
            <a:ext cx="4518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Div&gt;p</a:t>
            </a:r>
            <a:r>
              <a:rPr lang="tr-TR" dirty="0">
                <a:sym typeface="Wingdings" panose="05000000000000000000" pitchFamily="2" charset="2"/>
              </a:rPr>
              <a:t>Div içinde bulunan ilk daldaki p ler</a:t>
            </a:r>
            <a:endParaRPr lang="tr-T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CBB93D-02D6-427C-844F-DCBBB5D994AD}"/>
              </a:ext>
            </a:extLst>
          </p:cNvPr>
          <p:cNvSpPr txBox="1"/>
          <p:nvPr/>
        </p:nvSpPr>
        <p:spPr>
          <a:xfrm>
            <a:off x="5521911" y="4126326"/>
            <a:ext cx="5317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Div+p </a:t>
            </a:r>
            <a:r>
              <a:rPr lang="tr-TR" dirty="0">
                <a:sym typeface="Wingdings" panose="05000000000000000000" pitchFamily="2" charset="2"/>
              </a:rPr>
              <a:t>Div le aynı dalda hemen sonraki p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80207178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A18D999-19C2-4475-9F86-F8BE89BC31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913" y="1680918"/>
            <a:ext cx="11098174" cy="3496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67273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745C577-A339-47B8-8C06-A184B56119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9614" y="1382581"/>
            <a:ext cx="9763287" cy="3629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2513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715B922-CA2C-4679-8DDC-AF26B7BF0A3D}"/>
              </a:ext>
            </a:extLst>
          </p:cNvPr>
          <p:cNvSpPr txBox="1"/>
          <p:nvPr/>
        </p:nvSpPr>
        <p:spPr>
          <a:xfrm>
            <a:off x="3047260" y="1446060"/>
            <a:ext cx="609452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border-collapse</a:t>
            </a:r>
          </a:p>
          <a:p>
            <a:r>
              <a:rPr lang="tr-T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border-spacing</a:t>
            </a:r>
          </a:p>
          <a:p>
            <a:r>
              <a:rPr lang="tr-T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caption-side</a:t>
            </a:r>
          </a:p>
          <a:p>
            <a:r>
              <a:rPr lang="tr-T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color</a:t>
            </a:r>
          </a:p>
          <a:p>
            <a:r>
              <a:rPr lang="tr-T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cursor</a:t>
            </a:r>
          </a:p>
          <a:p>
            <a:r>
              <a:rPr lang="tr-T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direction</a:t>
            </a:r>
          </a:p>
          <a:p>
            <a:r>
              <a:rPr lang="tr-T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empty-cells</a:t>
            </a:r>
          </a:p>
          <a:p>
            <a:r>
              <a:rPr lang="tr-T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font-family</a:t>
            </a:r>
          </a:p>
          <a:p>
            <a:r>
              <a:rPr lang="tr-T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font-size</a:t>
            </a:r>
          </a:p>
          <a:p>
            <a:r>
              <a:rPr lang="tr-T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font-style</a:t>
            </a:r>
          </a:p>
          <a:p>
            <a:r>
              <a:rPr lang="tr-T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font-variant</a:t>
            </a:r>
          </a:p>
          <a:p>
            <a:r>
              <a:rPr lang="tr-T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font-weight</a:t>
            </a:r>
          </a:p>
          <a:p>
            <a:r>
              <a:rPr lang="tr-T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font-size-adjust</a:t>
            </a:r>
          </a:p>
          <a:p>
            <a:r>
              <a:rPr lang="tr-T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font-stretch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9D36E6-ABAD-4831-908E-ACCE28D9483E}"/>
              </a:ext>
            </a:extLst>
          </p:cNvPr>
          <p:cNvSpPr txBox="1"/>
          <p:nvPr/>
        </p:nvSpPr>
        <p:spPr>
          <a:xfrm>
            <a:off x="701337" y="824661"/>
            <a:ext cx="6400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800" dirty="0">
                <a:solidFill>
                  <a:schemeClr val="accent6"/>
                </a:solidFill>
              </a:rPr>
              <a:t>INHERITANCE</a:t>
            </a:r>
          </a:p>
          <a:p>
            <a:endParaRPr lang="tr-TR" sz="2800" dirty="0"/>
          </a:p>
        </p:txBody>
      </p:sp>
    </p:spTree>
    <p:extLst>
      <p:ext uri="{BB962C8B-B14F-4D97-AF65-F5344CB8AC3E}">
        <p14:creationId xmlns:p14="http://schemas.microsoft.com/office/powerpoint/2010/main" val="99395595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7D1432B-3918-4D79-BC7F-41F659CA62C8}"/>
              </a:ext>
            </a:extLst>
          </p:cNvPr>
          <p:cNvSpPr txBox="1"/>
          <p:nvPr/>
        </p:nvSpPr>
        <p:spPr>
          <a:xfrm>
            <a:off x="2059620" y="399494"/>
            <a:ext cx="6276513" cy="618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font</a:t>
            </a:r>
          </a:p>
          <a:p>
            <a:r>
              <a:rPr lang="tr-T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letter-spacing</a:t>
            </a:r>
          </a:p>
          <a:p>
            <a:r>
              <a:rPr lang="tr-T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line-height</a:t>
            </a:r>
          </a:p>
          <a:p>
            <a:r>
              <a:rPr lang="tr-T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list-style-image</a:t>
            </a:r>
          </a:p>
          <a:p>
            <a:r>
              <a:rPr lang="tr-T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list-style-position</a:t>
            </a:r>
          </a:p>
          <a:p>
            <a:r>
              <a:rPr lang="tr-T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list-style-type</a:t>
            </a:r>
          </a:p>
          <a:p>
            <a:r>
              <a:rPr lang="tr-T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list-style</a:t>
            </a:r>
          </a:p>
          <a:p>
            <a:r>
              <a:rPr lang="tr-T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orphans</a:t>
            </a:r>
          </a:p>
          <a:p>
            <a:r>
              <a:rPr lang="tr-T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quotes</a:t>
            </a:r>
          </a:p>
          <a:p>
            <a:r>
              <a:rPr lang="tr-T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tab-size</a:t>
            </a:r>
          </a:p>
          <a:p>
            <a:r>
              <a:rPr lang="tr-T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text-align</a:t>
            </a:r>
          </a:p>
          <a:p>
            <a:r>
              <a:rPr lang="tr-T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text-align-last</a:t>
            </a:r>
          </a:p>
          <a:p>
            <a:r>
              <a:rPr lang="tr-T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text-decoration-color</a:t>
            </a:r>
          </a:p>
          <a:p>
            <a:r>
              <a:rPr lang="tr-T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text-indent</a:t>
            </a:r>
          </a:p>
          <a:p>
            <a:r>
              <a:rPr lang="tr-T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text-justify</a:t>
            </a:r>
          </a:p>
          <a:p>
            <a:r>
              <a:rPr lang="tr-T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text-shadow</a:t>
            </a:r>
          </a:p>
          <a:p>
            <a:r>
              <a:rPr lang="tr-T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text-transform</a:t>
            </a:r>
          </a:p>
          <a:p>
            <a:r>
              <a:rPr lang="tr-T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visibility</a:t>
            </a:r>
          </a:p>
          <a:p>
            <a:r>
              <a:rPr lang="tr-T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white-space</a:t>
            </a:r>
          </a:p>
          <a:p>
            <a:r>
              <a:rPr lang="tr-T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widows</a:t>
            </a:r>
          </a:p>
          <a:p>
            <a:r>
              <a:rPr lang="tr-T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word-break</a:t>
            </a:r>
          </a:p>
          <a:p>
            <a:r>
              <a:rPr lang="tr-T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word-spacing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D81796-9658-40FB-8894-9600E80BDADC}"/>
              </a:ext>
            </a:extLst>
          </p:cNvPr>
          <p:cNvSpPr txBox="1"/>
          <p:nvPr/>
        </p:nvSpPr>
        <p:spPr>
          <a:xfrm>
            <a:off x="5791200" y="756303"/>
            <a:ext cx="6400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800" dirty="0">
                <a:solidFill>
                  <a:schemeClr val="accent6"/>
                </a:solidFill>
              </a:rPr>
              <a:t>INHERITANCE</a:t>
            </a:r>
          </a:p>
          <a:p>
            <a:endParaRPr lang="tr-TR" sz="2800" dirty="0"/>
          </a:p>
        </p:txBody>
      </p:sp>
    </p:spTree>
    <p:extLst>
      <p:ext uri="{BB962C8B-B14F-4D97-AF65-F5344CB8AC3E}">
        <p14:creationId xmlns:p14="http://schemas.microsoft.com/office/powerpoint/2010/main" val="121748321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0CDB74E3-314F-4512-8761-FA4BCA5183EB}"/>
              </a:ext>
            </a:extLst>
          </p:cNvPr>
          <p:cNvGraphicFramePr>
            <a:graphicFrameLocks noGrp="1"/>
          </p:cNvGraphicFramePr>
          <p:nvPr/>
        </p:nvGraphicFramePr>
        <p:xfrm>
          <a:off x="2032000" y="719666"/>
          <a:ext cx="8128000" cy="2941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1016728289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11697733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tr-T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r-T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10522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tr-T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initial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Tarayıcıların atadığı başlangıç değerini ifade eder</a:t>
                      </a:r>
                      <a:endParaRPr lang="tr-T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59652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tr-T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inherit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Anneden aktar.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83956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tr-TR" dirty="0"/>
                        <a:t>unset</a:t>
                      </a:r>
                      <a:r>
                        <a:rPr lang="tr-T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Eğer kalıtsal bir değer alıyorsa kalıtsal değerine döndürür, kalıtsal değeri yoksa başlangıç değerine döndüren bir kısayoldur</a:t>
                      </a:r>
                      <a:endParaRPr lang="tr-T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35182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tr-T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revert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Geliştiricinin atadığı değerleri sıfırlar</a:t>
                      </a:r>
                      <a:endParaRPr lang="tr-T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9131217"/>
                  </a:ext>
                </a:extLst>
              </a:tr>
            </a:tbl>
          </a:graphicData>
        </a:graphic>
      </p:graphicFrame>
      <p:sp>
        <p:nvSpPr>
          <p:cNvPr id="5" name="Rectangle 1">
            <a:extLst>
              <a:ext uri="{FF2B5EF4-FFF2-40B4-BE49-F238E27FC236}">
                <a16:creationId xmlns:a16="http://schemas.microsoft.com/office/drawing/2014/main" id="{962C2C72-7033-4C63-A199-A60F8F974D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32000" y="4508960"/>
            <a:ext cx="8781002" cy="184666"/>
          </a:xfrm>
          <a:prstGeom prst="rect">
            <a:avLst/>
          </a:prstGeom>
          <a:solidFill>
            <a:srgbClr val="EBEBE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2696" tIns="0" rIns="12696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r-TR" altLang="tr-TR" sz="1000" b="0" i="0" u="none" strike="noStrike" cap="none" normalizeH="0" baseline="0">
                <a:ln>
                  <a:noFill/>
                </a:ln>
                <a:solidFill>
                  <a:srgbClr val="424242"/>
                </a:solidFill>
                <a:effectLst/>
                <a:latin typeface="Courier New" panose="02070309020205020404" pitchFamily="49" charset="0"/>
              </a:rPr>
              <a:t>revert</a:t>
            </a:r>
            <a:r>
              <a:rPr kumimoji="0" lang="tr-TR" altLang="tr-TR" sz="1200" b="0" i="0" u="none" strike="noStrike" cap="none" normalizeH="0" baseline="0">
                <a:ln>
                  <a:noFill/>
                </a:ln>
                <a:solidFill>
                  <a:srgbClr val="424242"/>
                </a:solidFill>
                <a:effectLst/>
                <a:latin typeface="Roboto" panose="02000000000000000000" pitchFamily="2" charset="0"/>
              </a:rPr>
              <a:t> ve </a:t>
            </a:r>
            <a:r>
              <a:rPr kumimoji="0" lang="tr-TR" altLang="tr-TR" sz="1000" b="0" i="0" u="none" strike="noStrike" cap="none" normalizeH="0" baseline="0">
                <a:ln>
                  <a:noFill/>
                </a:ln>
                <a:solidFill>
                  <a:srgbClr val="42424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unset</a:t>
            </a:r>
            <a:r>
              <a:rPr kumimoji="0" lang="tr-TR" altLang="tr-TR" sz="1200" b="0" i="0" u="none" strike="noStrike" cap="none" normalizeH="0" baseline="0">
                <a:ln>
                  <a:noFill/>
                </a:ln>
                <a:solidFill>
                  <a:srgbClr val="424242"/>
                </a:solidFill>
                <a:effectLst/>
                <a:latin typeface="Roboto" panose="02000000000000000000" pitchFamily="2" charset="0"/>
              </a:rPr>
              <a:t> önceki atamaları siler ancak kalıtsallık aktiftir</a:t>
            </a:r>
            <a:r>
              <a:rPr kumimoji="0" lang="tr-TR" altLang="tr-TR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tr-TR" altLang="tr-T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3E2EB399-36C2-47E6-A5FC-13CF84617E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32000" y="4969773"/>
            <a:ext cx="8869779" cy="369332"/>
          </a:xfrm>
          <a:prstGeom prst="rect">
            <a:avLst/>
          </a:prstGeom>
          <a:solidFill>
            <a:srgbClr val="EBEBE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2696" tIns="0" rIns="12696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r-TR" altLang="tr-TR" sz="1000" b="0" i="0" u="none" strike="noStrike" cap="none" normalizeH="0" baseline="0" dirty="0">
                <a:ln>
                  <a:noFill/>
                </a:ln>
                <a:solidFill>
                  <a:srgbClr val="42424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unset</a:t>
            </a:r>
            <a:r>
              <a:rPr kumimoji="0" lang="tr-TR" altLang="tr-TR" sz="1200" b="0" i="0" u="none" strike="noStrike" cap="none" normalizeH="0" baseline="0" dirty="0">
                <a:ln>
                  <a:noFill/>
                </a:ln>
                <a:solidFill>
                  <a:srgbClr val="424242"/>
                </a:solidFill>
                <a:effectLst/>
                <a:latin typeface="Roboto" panose="02000000000000000000" pitchFamily="2" charset="0"/>
              </a:rPr>
              <a:t> ile </a:t>
            </a:r>
            <a:r>
              <a:rPr kumimoji="0" lang="tr-TR" altLang="tr-TR" sz="1000" b="0" i="0" u="none" strike="noStrike" cap="none" normalizeH="0" baseline="0" dirty="0">
                <a:ln>
                  <a:noFill/>
                </a:ln>
                <a:solidFill>
                  <a:srgbClr val="42424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revert</a:t>
            </a:r>
            <a:r>
              <a:rPr kumimoji="0" lang="tr-TR" altLang="tr-TR" sz="1200" b="0" i="0" u="none" strike="noStrike" cap="none" normalizeH="0" baseline="0" dirty="0">
                <a:ln>
                  <a:noFill/>
                </a:ln>
                <a:solidFill>
                  <a:srgbClr val="424242"/>
                </a:solidFill>
                <a:effectLst/>
                <a:latin typeface="Roboto" panose="02000000000000000000" pitchFamily="2" charset="0"/>
              </a:rPr>
              <a:t> değerlerinin farkı: </a:t>
            </a:r>
            <a:r>
              <a:rPr kumimoji="0" lang="tr-TR" altLang="tr-TR" sz="1000" b="0" i="0" u="none" strike="noStrike" cap="none" normalizeH="0" baseline="0" dirty="0">
                <a:ln>
                  <a:noFill/>
                </a:ln>
                <a:solidFill>
                  <a:srgbClr val="42424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unset</a:t>
            </a:r>
            <a:r>
              <a:rPr kumimoji="0" lang="tr-TR" altLang="tr-TR" sz="1200" b="0" i="0" u="none" strike="noStrike" cap="none" normalizeH="0" baseline="0" dirty="0">
                <a:ln>
                  <a:noFill/>
                </a:ln>
                <a:solidFill>
                  <a:srgbClr val="424242"/>
                </a:solidFill>
                <a:effectLst/>
                <a:latin typeface="Roboto" panose="02000000000000000000" pitchFamily="2" charset="0"/>
              </a:rPr>
              <a:t> hem browser’ın hem de geliştiricinin atadığı değeri sıfırlarken, </a:t>
            </a:r>
            <a:r>
              <a:rPr kumimoji="0" lang="tr-TR" altLang="tr-TR" sz="1000" b="0" i="0" u="none" strike="noStrike" cap="none" normalizeH="0" baseline="0" dirty="0">
                <a:ln>
                  <a:noFill/>
                </a:ln>
                <a:solidFill>
                  <a:srgbClr val="42424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revert</a:t>
            </a:r>
            <a:r>
              <a:rPr kumimoji="0" lang="tr-TR" altLang="tr-TR" sz="1200" b="0" i="0" u="none" strike="noStrike" cap="none" normalizeH="0" baseline="0" dirty="0">
                <a:ln>
                  <a:noFill/>
                </a:ln>
                <a:solidFill>
                  <a:srgbClr val="424242"/>
                </a:solidFill>
                <a:effectLst/>
                <a:latin typeface="Roboto" panose="02000000000000000000" pitchFamily="2" charset="0"/>
              </a:rPr>
              <a:t> ise sadece geliştiricinin atamalarını sıfırlar.</a:t>
            </a:r>
            <a:r>
              <a:rPr kumimoji="0" lang="tr-TR" altLang="tr-TR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tr-TR" altLang="tr-T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551255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DEC1BE2-9D0F-4CCE-9FDE-8D1DD49767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257" y="942628"/>
            <a:ext cx="8859486" cy="4972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69456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702FF5C-A8C9-48DC-A540-3490C2C98A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8572" y="775917"/>
            <a:ext cx="9354856" cy="5306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19418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6DF8F3C-7DC3-4565-B20F-FE5EB67E43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2337" y="1657102"/>
            <a:ext cx="6087325" cy="3543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02086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DDD2529-E466-4E61-82AD-42E6E2685B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463" y="953840"/>
            <a:ext cx="5801535" cy="399153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5E9B121-7FC6-4B39-B112-357C8DF002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1269" y="953840"/>
            <a:ext cx="5062268" cy="3205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5373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8D69557-0D9E-4444-89AB-8C50D05CB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410" y="1455938"/>
            <a:ext cx="10233248" cy="264610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0C80811-66B2-4CCF-B7A3-4C982375ED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4812" y="5545669"/>
            <a:ext cx="6501029" cy="1294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6486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108F2B7-2F5A-45FC-8692-E19543714C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961" y="266330"/>
            <a:ext cx="11896078" cy="6086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6148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BBEB011-7B7F-4638-8F48-88C48CF28B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3282" y="1357023"/>
            <a:ext cx="9745435" cy="4143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7211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AC3585F2-F40B-4B3F-96D8-A7FE81D8F6E7}"/>
              </a:ext>
            </a:extLst>
          </p:cNvPr>
          <p:cNvSpPr txBox="1"/>
          <p:nvPr/>
        </p:nvSpPr>
        <p:spPr>
          <a:xfrm>
            <a:off x="4538708" y="3059668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dirty="0">
                <a:hlinkClick r:id="rId2"/>
              </a:rPr>
              <a:t>https://platform.html5.org/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8754961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D746B9A-66C7-43D7-96DF-102071EE84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861" y="1418944"/>
            <a:ext cx="10050278" cy="4020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539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1101</Words>
  <Application>Microsoft Office PowerPoint</Application>
  <PresentationFormat>Widescreen</PresentationFormat>
  <Paragraphs>161</Paragraphs>
  <Slides>49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9" baseType="lpstr">
      <vt:lpstr>Arial</vt:lpstr>
      <vt:lpstr>Arial</vt:lpstr>
      <vt:lpstr>Calibri</vt:lpstr>
      <vt:lpstr>Calibri Light</vt:lpstr>
      <vt:lpstr>Consolas</vt:lpstr>
      <vt:lpstr>Courier New</vt:lpstr>
      <vt:lpstr>Josefin Sans</vt:lpstr>
      <vt:lpstr>Roboto</vt:lpstr>
      <vt:lpstr>Segoe UI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Editor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Üren</dc:creator>
  <cp:lastModifiedBy>Üren</cp:lastModifiedBy>
  <cp:revision>1</cp:revision>
  <dcterms:created xsi:type="dcterms:W3CDTF">2021-07-11T11:38:29Z</dcterms:created>
  <dcterms:modified xsi:type="dcterms:W3CDTF">2021-07-11T11:38:46Z</dcterms:modified>
</cp:coreProperties>
</file>